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
  </p:notesMasterIdLst>
  <p:sldIdLst>
    <p:sldId id="281" r:id="rId5"/>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ACD277-B9F8-42FC-9165-149C21E08267}">
          <p14:sldIdLst>
            <p14:sldId id="281"/>
          </p14:sldIdLst>
        </p14:section>
      </p14:sectionLst>
    </p:ext>
    <p:ext uri="{EFAFB233-063F-42B5-8137-9DF3F51BA10A}">
      <p15:sldGuideLst xmlns:p15="http://schemas.microsoft.com/office/powerpoint/2012/main">
        <p15:guide id="3" pos="395" userDrawn="1">
          <p15:clr>
            <a:srgbClr val="A4A3A4"/>
          </p15:clr>
        </p15:guide>
        <p15:guide id="5" orient="horz" pos="3672" userDrawn="1">
          <p15:clr>
            <a:srgbClr val="A4A3A4"/>
          </p15:clr>
        </p15:guide>
        <p15:guide id="6" pos="7226" userDrawn="1">
          <p15:clr>
            <a:srgbClr val="A4A3A4"/>
          </p15:clr>
        </p15:guide>
        <p15:guide id="9" pos="3839" userDrawn="1">
          <p15:clr>
            <a:srgbClr val="A4A3A4"/>
          </p15:clr>
        </p15:guide>
        <p15:guide id="11" orient="horz" pos="1816" userDrawn="1">
          <p15:clr>
            <a:srgbClr val="A4A3A4"/>
          </p15:clr>
        </p15:guide>
        <p15:guide id="13" pos="2559" userDrawn="1">
          <p15:clr>
            <a:srgbClr val="A4A3A4"/>
          </p15:clr>
        </p15:guide>
        <p15:guide id="14" pos="2804" userDrawn="1">
          <p15:clr>
            <a:srgbClr val="A4A3A4"/>
          </p15:clr>
        </p15:guide>
        <p15:guide id="15" pos="4874" userDrawn="1">
          <p15:clr>
            <a:srgbClr val="A4A3A4"/>
          </p15:clr>
        </p15:guide>
        <p15:guide id="16" pos="5119" userDrawn="1">
          <p15:clr>
            <a:srgbClr val="A4A3A4"/>
          </p15:clr>
        </p15:guide>
        <p15:guide id="17" orient="horz" pos="524" userDrawn="1">
          <p15:clr>
            <a:srgbClr val="A4A3A4"/>
          </p15:clr>
        </p15:guide>
        <p15:guide id="18" pos="1505" userDrawn="1">
          <p15:clr>
            <a:srgbClr val="A4A3A4"/>
          </p15:clr>
        </p15:guide>
        <p15:guide id="19" pos="6173" userDrawn="1">
          <p15:clr>
            <a:srgbClr val="A4A3A4"/>
          </p15:clr>
        </p15:guide>
        <p15:guide id="21" orient="horz" pos="1489" userDrawn="1">
          <p15:clr>
            <a:srgbClr val="A4A3A4"/>
          </p15:clr>
        </p15:guide>
        <p15:guide id="22" orient="horz" pos="3305" userDrawn="1">
          <p15:clr>
            <a:srgbClr val="A4A3A4"/>
          </p15:clr>
        </p15:guide>
        <p15:guide id="23" orient="horz" pos="4124" userDrawn="1">
          <p15:clr>
            <a:srgbClr val="A4A3A4"/>
          </p15:clr>
        </p15:guide>
        <p15:guide id="24" orient="horz" pos="98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FFFC52-FE46-9399-35B8-BC3A93D9204F}" name="Sooryakumar Vijayaragavan" initials="SV" userId="S::s.vijayaragavan@sierradigitalinc.com::a2436951-0004-41e3-b7da-c6cb76a1a51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A3E5"/>
    <a:srgbClr val="FFFFFF"/>
    <a:srgbClr val="4472C4"/>
    <a:srgbClr val="DC881E"/>
    <a:srgbClr val="E7E6E6"/>
    <a:srgbClr val="92C6E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238480-81F5-21B8-4ED4-872744458205}" v="2" dt="2024-05-09T20:58:55.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7" autoAdjust="0"/>
    <p:restoredTop sz="94660"/>
  </p:normalViewPr>
  <p:slideViewPr>
    <p:cSldViewPr snapToGrid="0" showGuides="1">
      <p:cViewPr varScale="1">
        <p:scale>
          <a:sx n="89" d="100"/>
          <a:sy n="89" d="100"/>
        </p:scale>
        <p:origin x="365" y="72"/>
      </p:cViewPr>
      <p:guideLst>
        <p:guide pos="395"/>
        <p:guide orient="horz" pos="3672"/>
        <p:guide pos="7226"/>
        <p:guide pos="3839"/>
        <p:guide orient="horz" pos="1816"/>
        <p:guide pos="2559"/>
        <p:guide pos="2804"/>
        <p:guide pos="4874"/>
        <p:guide pos="5119"/>
        <p:guide orient="horz" pos="524"/>
        <p:guide pos="1505"/>
        <p:guide pos="6173"/>
        <p:guide orient="horz" pos="1489"/>
        <p:guide orient="horz" pos="3305"/>
        <p:guide orient="horz" pos="4124"/>
        <p:guide orient="horz" pos="98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Harris" userId="S::j.harris@sierradigitalinc.com::1084b270-133d-4641-b5ff-041e7be8859b" providerId="AD" clId="Web-{A7238480-81F5-21B8-4ED4-872744458205}"/>
    <pc:docChg chg="modSld">
      <pc:chgData name="Jacob Harris" userId="S::j.harris@sierradigitalinc.com::1084b270-133d-4641-b5ff-041e7be8859b" providerId="AD" clId="Web-{A7238480-81F5-21B8-4ED4-872744458205}" dt="2024-05-09T20:58:55.953" v="1" actId="20577"/>
      <pc:docMkLst>
        <pc:docMk/>
      </pc:docMkLst>
      <pc:sldChg chg="modSp">
        <pc:chgData name="Jacob Harris" userId="S::j.harris@sierradigitalinc.com::1084b270-133d-4641-b5ff-041e7be8859b" providerId="AD" clId="Web-{A7238480-81F5-21B8-4ED4-872744458205}" dt="2024-05-09T20:58:55.953" v="1" actId="20577"/>
        <pc:sldMkLst>
          <pc:docMk/>
          <pc:sldMk cId="1860853070" sldId="281"/>
        </pc:sldMkLst>
        <pc:spChg chg="mod">
          <ac:chgData name="Jacob Harris" userId="S::j.harris@sierradigitalinc.com::1084b270-133d-4641-b5ff-041e7be8859b" providerId="AD" clId="Web-{A7238480-81F5-21B8-4ED4-872744458205}" dt="2024-05-09T20:58:55.953" v="1" actId="20577"/>
          <ac:spMkLst>
            <pc:docMk/>
            <pc:sldMk cId="1860853070" sldId="281"/>
            <ac:spMk id="42" creationId="{01BADD15-891A-8D71-670C-7FAD6C0C471F}"/>
          </ac:spMkLst>
        </pc:spChg>
      </pc:sldChg>
    </pc:docChg>
  </pc:docChgLst>
  <pc:docChgLst>
    <pc:chgData name="Thomas Merrill" userId="S::t.merrill@sierradigitalinc.com::fc21f88f-b141-479a-bd11-f9d9dd0e053c" providerId="AD" clId="Web-{83044FE2-B2D1-22EB-9F94-E1F34BB29BCC}"/>
    <pc:docChg chg="modSld">
      <pc:chgData name="Thomas Merrill" userId="S::t.merrill@sierradigitalinc.com::fc21f88f-b141-479a-bd11-f9d9dd0e053c" providerId="AD" clId="Web-{83044FE2-B2D1-22EB-9F94-E1F34BB29BCC}" dt="2024-04-17T14:06:39.222" v="0" actId="20577"/>
      <pc:docMkLst>
        <pc:docMk/>
      </pc:docMkLst>
      <pc:sldChg chg="modSp">
        <pc:chgData name="Thomas Merrill" userId="S::t.merrill@sierradigitalinc.com::fc21f88f-b141-479a-bd11-f9d9dd0e053c" providerId="AD" clId="Web-{83044FE2-B2D1-22EB-9F94-E1F34BB29BCC}" dt="2024-04-17T14:06:39.222" v="0" actId="20577"/>
        <pc:sldMkLst>
          <pc:docMk/>
          <pc:sldMk cId="1860853070" sldId="281"/>
        </pc:sldMkLst>
        <pc:spChg chg="mod">
          <ac:chgData name="Thomas Merrill" userId="S::t.merrill@sierradigitalinc.com::fc21f88f-b141-479a-bd11-f9d9dd0e053c" providerId="AD" clId="Web-{83044FE2-B2D1-22EB-9F94-E1F34BB29BCC}" dt="2024-04-17T14:06:39.222" v="0" actId="20577"/>
          <ac:spMkLst>
            <pc:docMk/>
            <pc:sldMk cId="1860853070" sldId="281"/>
            <ac:spMk id="22" creationId="{605B0F8C-3C80-3620-B0B6-DA068B810A3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B73058-30A2-4092-9B35-9711028AE9AF}" type="datetimeFigureOut">
              <a:rPr lang="en-US" smtClean="0"/>
              <a:t>5/9/2024</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BB804-3A09-4876-A920-2C18ADFBE95A}" type="slidenum">
              <a:rPr lang="en-US" smtClean="0"/>
              <a:t>‹#›</a:t>
            </a:fld>
            <a:endParaRPr lang="en-US"/>
          </a:p>
        </p:txBody>
      </p:sp>
    </p:spTree>
    <p:extLst>
      <p:ext uri="{BB962C8B-B14F-4D97-AF65-F5344CB8AC3E}">
        <p14:creationId xmlns:p14="http://schemas.microsoft.com/office/powerpoint/2010/main" val="3636636282"/>
      </p:ext>
    </p:extLst>
  </p:cSld>
  <p:clrMap bg1="lt1" tx1="dk1" bg2="lt2" tx2="dk2" accent1="accent1" accent2="accent2" accent3="accent3" accent4="accent4" accent5="accent5" accent6="accent6" hlink="hlink" folHlink="folHlink"/>
  <p:notesStyle>
    <a:lvl1pPr marL="0" algn="l" defTabSz="914219" rtl="0" eaLnBrk="1" latinLnBrk="0" hangingPunct="1">
      <a:defRPr sz="1200" kern="1200">
        <a:solidFill>
          <a:schemeClr val="tx1"/>
        </a:solidFill>
        <a:latin typeface="+mn-lt"/>
        <a:ea typeface="+mn-ea"/>
        <a:cs typeface="+mn-cs"/>
      </a:defRPr>
    </a:lvl1pPr>
    <a:lvl2pPr marL="457109" algn="l" defTabSz="914219" rtl="0" eaLnBrk="1" latinLnBrk="0" hangingPunct="1">
      <a:defRPr sz="1200" kern="1200">
        <a:solidFill>
          <a:schemeClr val="tx1"/>
        </a:solidFill>
        <a:latin typeface="+mn-lt"/>
        <a:ea typeface="+mn-ea"/>
        <a:cs typeface="+mn-cs"/>
      </a:defRPr>
    </a:lvl2pPr>
    <a:lvl3pPr marL="914219" algn="l" defTabSz="914219" rtl="0" eaLnBrk="1" latinLnBrk="0" hangingPunct="1">
      <a:defRPr sz="1200" kern="1200">
        <a:solidFill>
          <a:schemeClr val="tx1"/>
        </a:solidFill>
        <a:latin typeface="+mn-lt"/>
        <a:ea typeface="+mn-ea"/>
        <a:cs typeface="+mn-cs"/>
      </a:defRPr>
    </a:lvl3pPr>
    <a:lvl4pPr marL="1371328" algn="l" defTabSz="914219" rtl="0" eaLnBrk="1" latinLnBrk="0" hangingPunct="1">
      <a:defRPr sz="1200" kern="1200">
        <a:solidFill>
          <a:schemeClr val="tx1"/>
        </a:solidFill>
        <a:latin typeface="+mn-lt"/>
        <a:ea typeface="+mn-ea"/>
        <a:cs typeface="+mn-cs"/>
      </a:defRPr>
    </a:lvl4pPr>
    <a:lvl5pPr marL="1828437" algn="l" defTabSz="914219" rtl="0" eaLnBrk="1" latinLnBrk="0" hangingPunct="1">
      <a:defRPr sz="1200" kern="1200">
        <a:solidFill>
          <a:schemeClr val="tx1"/>
        </a:solidFill>
        <a:latin typeface="+mn-lt"/>
        <a:ea typeface="+mn-ea"/>
        <a:cs typeface="+mn-cs"/>
      </a:defRPr>
    </a:lvl5pPr>
    <a:lvl6pPr marL="2285546" algn="l" defTabSz="914219" rtl="0" eaLnBrk="1" latinLnBrk="0" hangingPunct="1">
      <a:defRPr sz="1200" kern="1200">
        <a:solidFill>
          <a:schemeClr val="tx1"/>
        </a:solidFill>
        <a:latin typeface="+mn-lt"/>
        <a:ea typeface="+mn-ea"/>
        <a:cs typeface="+mn-cs"/>
      </a:defRPr>
    </a:lvl6pPr>
    <a:lvl7pPr marL="2742656" algn="l" defTabSz="914219" rtl="0" eaLnBrk="1" latinLnBrk="0" hangingPunct="1">
      <a:defRPr sz="1200" kern="1200">
        <a:solidFill>
          <a:schemeClr val="tx1"/>
        </a:solidFill>
        <a:latin typeface="+mn-lt"/>
        <a:ea typeface="+mn-ea"/>
        <a:cs typeface="+mn-cs"/>
      </a:defRPr>
    </a:lvl7pPr>
    <a:lvl8pPr marL="3199765" algn="l" defTabSz="914219" rtl="0" eaLnBrk="1" latinLnBrk="0" hangingPunct="1">
      <a:defRPr sz="1200" kern="1200">
        <a:solidFill>
          <a:schemeClr val="tx1"/>
        </a:solidFill>
        <a:latin typeface="+mn-lt"/>
        <a:ea typeface="+mn-ea"/>
        <a:cs typeface="+mn-cs"/>
      </a:defRPr>
    </a:lvl8pPr>
    <a:lvl9pPr marL="3656874" algn="l" defTabSz="914219"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endParaRPr lang="en-US" dirty="0"/>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4F52C7-DD31-4A1F-8464-413100BE9FFD}"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188632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4F52C7-DD31-4A1F-8464-413100BE9FFD}"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420003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365125"/>
            <a:ext cx="262821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4F52C7-DD31-4A1F-8464-413100BE9FFD}"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1360993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4F52C7-DD31-4A1F-8464-413100BE9FFD}"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2209337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633" y="1709739"/>
            <a:ext cx="10512862" cy="2852737"/>
          </a:xfrm>
        </p:spPr>
        <p:txBody>
          <a:bodyPr anchor="b"/>
          <a:lstStyle>
            <a:lvl1pPr>
              <a:defRPr sz="5998"/>
            </a:lvl1pPr>
          </a:lstStyle>
          <a:p>
            <a:r>
              <a:rPr lang="en-US"/>
              <a:t>Click to edit Master title style</a:t>
            </a:r>
            <a:endParaRPr lang="en-US" dirty="0"/>
          </a:p>
        </p:txBody>
      </p:sp>
      <p:sp>
        <p:nvSpPr>
          <p:cNvPr id="3" name="Text Placeholder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4F52C7-DD31-4A1F-8464-413100BE9FFD}" type="datetimeFigureOut">
              <a:rPr lang="en-US" smtClean="0"/>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1098563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4F52C7-DD31-4A1F-8464-413100BE9FFD}"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2677588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569" y="365126"/>
            <a:ext cx="10512862"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4F52C7-DD31-4A1F-8464-413100BE9FFD}" type="datetimeFigureOut">
              <a:rPr lang="en-US" smtClean="0"/>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262833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4F52C7-DD31-4A1F-8464-413100BE9FFD}" type="datetimeFigureOut">
              <a:rPr lang="en-US" smtClean="0"/>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1510936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F52C7-DD31-4A1F-8464-413100BE9FFD}" type="datetimeFigureOut">
              <a:rPr lang="en-US" smtClean="0"/>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1607004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4F52C7-DD31-4A1F-8464-413100BE9FFD}"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288030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570" y="457200"/>
            <a:ext cx="3931213" cy="1600200"/>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1838" y="987426"/>
            <a:ext cx="6170593" cy="4873625"/>
          </a:xfrm>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4F52C7-DD31-4A1F-8464-413100BE9FFD}" type="datetimeFigureOut">
              <a:rPr lang="en-US" smtClean="0"/>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174E8D-27E4-44F6-BF95-6D33CA71AC04}" type="slidenum">
              <a:rPr lang="en-US" smtClean="0"/>
              <a:t>‹#›</a:t>
            </a:fld>
            <a:endParaRPr lang="en-US"/>
          </a:p>
        </p:txBody>
      </p:sp>
    </p:spTree>
    <p:extLst>
      <p:ext uri="{BB962C8B-B14F-4D97-AF65-F5344CB8AC3E}">
        <p14:creationId xmlns:p14="http://schemas.microsoft.com/office/powerpoint/2010/main" val="223066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F52C7-DD31-4A1F-8464-413100BE9FFD}" type="datetimeFigureOut">
              <a:rPr lang="en-US" smtClean="0"/>
              <a:t>5/9/2024</a:t>
            </a:fld>
            <a:endParaRPr lang="en-US"/>
          </a:p>
        </p:txBody>
      </p:sp>
      <p:sp>
        <p:nvSpPr>
          <p:cNvPr id="5" name="Footer Placeholder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174E8D-27E4-44F6-BF95-6D33CA71AC04}" type="slidenum">
              <a:rPr lang="en-US" smtClean="0"/>
              <a:t>‹#›</a:t>
            </a:fld>
            <a:endParaRPr lang="en-US"/>
          </a:p>
        </p:txBody>
      </p:sp>
    </p:spTree>
    <p:extLst>
      <p:ext uri="{BB962C8B-B14F-4D97-AF65-F5344CB8AC3E}">
        <p14:creationId xmlns:p14="http://schemas.microsoft.com/office/powerpoint/2010/main" val="323593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ll of toilet paper&#10;&#10;Description automatically generated with low confidence">
            <a:extLst>
              <a:ext uri="{FF2B5EF4-FFF2-40B4-BE49-F238E27FC236}">
                <a16:creationId xmlns:a16="http://schemas.microsoft.com/office/drawing/2014/main" id="{955D4226-3F06-C207-3DBA-4D2CACBD80D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31957" t="29420" r="3003" b="46453"/>
          <a:stretch/>
        </p:blipFill>
        <p:spPr>
          <a:xfrm>
            <a:off x="0" y="7339"/>
            <a:ext cx="12188288" cy="2347873"/>
          </a:xfrm>
          <a:prstGeom prst="rect">
            <a:avLst/>
          </a:prstGeom>
        </p:spPr>
      </p:pic>
      <p:sp>
        <p:nvSpPr>
          <p:cNvPr id="22" name="object 11">
            <a:extLst>
              <a:ext uri="{FF2B5EF4-FFF2-40B4-BE49-F238E27FC236}">
                <a16:creationId xmlns:a16="http://schemas.microsoft.com/office/drawing/2014/main" id="{605B0F8C-3C80-3620-B0B6-DA068B810A33}"/>
              </a:ext>
            </a:extLst>
          </p:cNvPr>
          <p:cNvSpPr txBox="1">
            <a:spLocks/>
          </p:cNvSpPr>
          <p:nvPr/>
        </p:nvSpPr>
        <p:spPr>
          <a:xfrm>
            <a:off x="6094144" y="750644"/>
            <a:ext cx="5376863" cy="1216190"/>
          </a:xfrm>
          <a:prstGeom prst="rect">
            <a:avLst/>
          </a:prstGeom>
        </p:spPr>
        <p:txBody>
          <a:bodyPr vert="horz" wrap="square" lIns="0" tIns="8659" rIns="0" bIns="0" rtlCol="0" anchor="t">
            <a:spAutoFit/>
          </a:bodyPr>
          <a:lstStyle>
            <a:lvl1pPr>
              <a:defRPr>
                <a:latin typeface="+mj-lt"/>
                <a:ea typeface="+mj-ea"/>
                <a:cs typeface="+mj-cs"/>
              </a:defRPr>
            </a:lvl1pPr>
          </a:lstStyle>
          <a:p>
            <a:pPr marR="3175" algn="r">
              <a:lnSpc>
                <a:spcPts val="3068"/>
              </a:lnSpc>
            </a:pPr>
            <a:r>
              <a:rPr lang="en-US" sz="3600" b="1" kern="0" spc="-102" dirty="0">
                <a:solidFill>
                  <a:schemeClr val="bg1"/>
                </a:solidFill>
                <a:latin typeface="Avenir Next LT Pro" panose="020B0504020202020204" pitchFamily="34" charset="0"/>
              </a:rPr>
              <a:t>ACHIEVE RAPID</a:t>
            </a:r>
            <a:endParaRPr lang="en-US"/>
          </a:p>
          <a:p>
            <a:pPr marR="3175" algn="r">
              <a:lnSpc>
                <a:spcPts val="3068"/>
              </a:lnSpc>
            </a:pPr>
            <a:r>
              <a:rPr lang="en-US" sz="3600" b="1" kern="0" spc="-102" dirty="0">
                <a:solidFill>
                  <a:schemeClr val="bg1"/>
                </a:solidFill>
                <a:latin typeface="Avenir Next LT Pro"/>
              </a:rPr>
              <a:t>CLEANCORE CODE READINESS</a:t>
            </a:r>
          </a:p>
        </p:txBody>
      </p:sp>
      <p:sp>
        <p:nvSpPr>
          <p:cNvPr id="41" name="TextBox 40">
            <a:extLst>
              <a:ext uri="{FF2B5EF4-FFF2-40B4-BE49-F238E27FC236}">
                <a16:creationId xmlns:a16="http://schemas.microsoft.com/office/drawing/2014/main" id="{5F832A73-7F9F-0797-E5D5-C969A1A4F692}"/>
              </a:ext>
            </a:extLst>
          </p:cNvPr>
          <p:cNvSpPr txBox="1"/>
          <p:nvPr/>
        </p:nvSpPr>
        <p:spPr>
          <a:xfrm>
            <a:off x="8553594" y="3300130"/>
            <a:ext cx="2216727" cy="739669"/>
          </a:xfrm>
          <a:prstGeom prst="rect">
            <a:avLst/>
          </a:prstGeom>
          <a:noFill/>
        </p:spPr>
        <p:txBody>
          <a:bodyPr wrap="square" lIns="0" numCol="1" rtlCol="0">
            <a:noAutofit/>
          </a:bodyPr>
          <a:lstStyle/>
          <a:p>
            <a:pPr marL="80094" indent="-80094">
              <a:spcBef>
                <a:spcPts val="261"/>
              </a:spcBef>
              <a:buFont typeface="Arial" panose="020B0604020202020204" pitchFamily="34" charset="0"/>
              <a:buChar char="•"/>
            </a:pPr>
            <a:endParaRPr lang="da-DK" sz="955" kern="0" spc="-20" noProof="1">
              <a:solidFill>
                <a:srgbClr val="08090A"/>
              </a:solidFill>
              <a:latin typeface="Avenir Next LT Pro" panose="020B0504020202020204" pitchFamily="34" charset="0"/>
              <a:cs typeface="Arial" charset="0"/>
            </a:endParaRPr>
          </a:p>
        </p:txBody>
      </p:sp>
      <p:sp>
        <p:nvSpPr>
          <p:cNvPr id="42" name="TextBox 41">
            <a:extLst>
              <a:ext uri="{FF2B5EF4-FFF2-40B4-BE49-F238E27FC236}">
                <a16:creationId xmlns:a16="http://schemas.microsoft.com/office/drawing/2014/main" id="{01BADD15-891A-8D71-670C-7FAD6C0C471F}"/>
              </a:ext>
            </a:extLst>
          </p:cNvPr>
          <p:cNvSpPr txBox="1"/>
          <p:nvPr/>
        </p:nvSpPr>
        <p:spPr>
          <a:xfrm>
            <a:off x="6116204" y="2786558"/>
            <a:ext cx="5355069" cy="2854218"/>
          </a:xfrm>
          <a:prstGeom prst="rect">
            <a:avLst/>
          </a:prstGeom>
          <a:noFill/>
        </p:spPr>
        <p:txBody>
          <a:bodyPr wrap="square" lIns="0" tIns="45720" rIns="91440" bIns="45720" numCol="2" spcCol="274320" rtlCol="0" anchor="t">
            <a:noAutofit/>
          </a:bodyPr>
          <a:lstStyle/>
          <a:p>
            <a:pPr>
              <a:spcBef>
                <a:spcPts val="258"/>
              </a:spcBef>
            </a:pPr>
            <a:r>
              <a:rPr lang="en-US" sz="955" spc="-20" dirty="0">
                <a:solidFill>
                  <a:srgbClr val="08090A"/>
                </a:solidFill>
                <a:latin typeface="Avenir Next LT Pro" panose="020B0504020202020204" pitchFamily="34" charset="0"/>
              </a:rPr>
              <a:t>Regardless of your current ERP landscape, SAP’s Business Technology Platform (BTP) helps you gain key cloud advantages at the Use Case level across Lines of Business. Using BTP, you’ll enhance, accelerate, automate, and simplify core business processes in the cloud while minimizing cost, time, and risk.</a:t>
            </a:r>
          </a:p>
          <a:p>
            <a:pPr>
              <a:spcBef>
                <a:spcPts val="258"/>
              </a:spcBef>
            </a:pPr>
            <a:r>
              <a:rPr lang="en-US" sz="955" spc="-20" dirty="0">
                <a:solidFill>
                  <a:srgbClr val="08090A"/>
                </a:solidFill>
                <a:latin typeface="Avenir Next LT Pro" panose="020B0504020202020204" pitchFamily="34" charset="0"/>
              </a:rPr>
              <a:t>To become BTP ready, you’ll need to assess and tweak code assets so that they comport with BTP’s </a:t>
            </a:r>
            <a:r>
              <a:rPr lang="en-US" sz="955" spc="-20" dirty="0" err="1">
                <a:solidFill>
                  <a:srgbClr val="08090A"/>
                </a:solidFill>
                <a:latin typeface="Avenir Next LT Pro" panose="020B0504020202020204" pitchFamily="34" charset="0"/>
              </a:rPr>
              <a:t>CleanCore</a:t>
            </a:r>
            <a:r>
              <a:rPr lang="en-US" sz="955" spc="-20" dirty="0">
                <a:solidFill>
                  <a:srgbClr val="08090A"/>
                </a:solidFill>
                <a:latin typeface="Avenir Next LT Pro" panose="020B0504020202020204" pitchFamily="34" charset="0"/>
              </a:rPr>
              <a:t> requirement.</a:t>
            </a:r>
          </a:p>
          <a:p>
            <a:pPr>
              <a:spcBef>
                <a:spcPts val="258"/>
              </a:spcBef>
            </a:pPr>
            <a:r>
              <a:rPr lang="en-US" sz="950" spc="-20" dirty="0">
                <a:solidFill>
                  <a:srgbClr val="08090A"/>
                </a:solidFill>
                <a:latin typeface="Avenir Next LT Pro"/>
              </a:rPr>
              <a:t>The InFocus Code Readiness Assessment, a Sierra exclusive, is a remotely-administered system scan that prescribes for you what to do, in what order, when, and how in order to stage your </a:t>
            </a:r>
            <a:r>
              <a:rPr lang="en-US" sz="950" spc="-20" dirty="0" err="1">
                <a:solidFill>
                  <a:srgbClr val="08090A"/>
                </a:solidFill>
                <a:latin typeface="Avenir Next LT Pro"/>
              </a:rPr>
              <a:t>CleanCore</a:t>
            </a:r>
            <a:r>
              <a:rPr lang="en-US" sz="950" spc="-20" dirty="0">
                <a:solidFill>
                  <a:srgbClr val="08090A"/>
                </a:solidFill>
                <a:latin typeface="Avenir Next LT Pro"/>
              </a:rPr>
              <a:t> transformation. </a:t>
            </a:r>
            <a:endParaRPr lang="en-US" sz="950" spc="-20" dirty="0">
              <a:solidFill>
                <a:srgbClr val="08090A"/>
              </a:solidFill>
              <a:latin typeface="Avenir Next LT Pro" panose="020B0504020202020204" pitchFamily="34" charset="0"/>
            </a:endParaRPr>
          </a:p>
          <a:p>
            <a:pPr>
              <a:spcBef>
                <a:spcPts val="258"/>
              </a:spcBef>
            </a:pPr>
            <a:r>
              <a:rPr lang="en-US" sz="955" spc="-20" dirty="0">
                <a:solidFill>
                  <a:srgbClr val="08090A"/>
                </a:solidFill>
                <a:latin typeface="Avenir Next LT Pro" panose="020B0504020202020204" pitchFamily="34" charset="0"/>
              </a:rPr>
              <a:t>The Assessment consists of a 5-day, deep dive into your existing code environment and future state ambitions. Running from ABAP Cloud on BTP, the Assessment delivers:</a:t>
            </a:r>
          </a:p>
          <a:p>
            <a:pPr marL="171450" indent="-171450">
              <a:spcBef>
                <a:spcPts val="258"/>
              </a:spcBef>
              <a:buFont typeface="Arial" panose="020B0604020202020204" pitchFamily="34" charset="0"/>
              <a:buChar char="•"/>
            </a:pPr>
            <a:r>
              <a:rPr lang="en-US" sz="955" spc="-20" dirty="0">
                <a:solidFill>
                  <a:srgbClr val="08090A"/>
                </a:solidFill>
                <a:latin typeface="Avenir Next LT Pro" panose="020B0504020202020204" pitchFamily="34" charset="0"/>
              </a:rPr>
              <a:t>Overview of As-Is and To-Be Architecture</a:t>
            </a:r>
          </a:p>
          <a:p>
            <a:pPr marL="171450" indent="-171450">
              <a:spcBef>
                <a:spcPts val="258"/>
              </a:spcBef>
              <a:buFont typeface="Arial" panose="020B0604020202020204" pitchFamily="34" charset="0"/>
              <a:buChar char="•"/>
            </a:pPr>
            <a:r>
              <a:rPr lang="en-US" sz="955" spc="-20" dirty="0">
                <a:solidFill>
                  <a:srgbClr val="08090A"/>
                </a:solidFill>
                <a:latin typeface="Avenir Next LT Pro" panose="020B0504020202020204" pitchFamily="34" charset="0"/>
              </a:rPr>
              <a:t>WRICEF System Scan: Inventory of Migration Objects</a:t>
            </a:r>
          </a:p>
          <a:p>
            <a:pPr marL="171450" indent="-171450">
              <a:spcBef>
                <a:spcPts val="258"/>
              </a:spcBef>
              <a:buFont typeface="Arial" panose="020B0604020202020204" pitchFamily="34" charset="0"/>
              <a:buChar char="•"/>
            </a:pPr>
            <a:r>
              <a:rPr lang="en-US" sz="955" spc="-20" dirty="0">
                <a:solidFill>
                  <a:srgbClr val="08090A"/>
                </a:solidFill>
                <a:latin typeface="Avenir Next LT Pro" panose="020B0504020202020204" pitchFamily="34" charset="0"/>
              </a:rPr>
              <a:t>How each customization will manifest in BTP</a:t>
            </a:r>
          </a:p>
          <a:p>
            <a:pPr marL="171450" indent="-171450">
              <a:spcBef>
                <a:spcPts val="258"/>
              </a:spcBef>
              <a:buFont typeface="Arial" panose="020B0604020202020204" pitchFamily="34" charset="0"/>
              <a:buChar char="•"/>
            </a:pPr>
            <a:r>
              <a:rPr lang="en-US" sz="955" spc="-20" dirty="0">
                <a:solidFill>
                  <a:srgbClr val="08090A"/>
                </a:solidFill>
                <a:latin typeface="Avenir Next LT Pro" panose="020B0504020202020204" pitchFamily="34" charset="0"/>
              </a:rPr>
              <a:t>C3 Assessment Report</a:t>
            </a:r>
          </a:p>
          <a:p>
            <a:pPr marL="171450" indent="-171450">
              <a:spcBef>
                <a:spcPts val="258"/>
              </a:spcBef>
              <a:buFont typeface="Arial" panose="020B0604020202020204" pitchFamily="34" charset="0"/>
              <a:buChar char="•"/>
            </a:pPr>
            <a:r>
              <a:rPr lang="en-US" sz="955" spc="-20" dirty="0">
                <a:solidFill>
                  <a:srgbClr val="08090A"/>
                </a:solidFill>
                <a:latin typeface="Avenir Next LT Pro" panose="020B0504020202020204" pitchFamily="34" charset="0"/>
              </a:rPr>
              <a:t>Natural language, AI-powered insights from SAP’s Virtual </a:t>
            </a:r>
            <a:r>
              <a:rPr lang="en-US" sz="955" spc="-20" dirty="0" err="1">
                <a:solidFill>
                  <a:srgbClr val="08090A"/>
                </a:solidFill>
                <a:latin typeface="Avenir Next LT Pro" panose="020B0504020202020204" pitchFamily="34" charset="0"/>
              </a:rPr>
              <a:t>GenAI</a:t>
            </a:r>
            <a:r>
              <a:rPr lang="en-US" sz="955" spc="-20" dirty="0">
                <a:solidFill>
                  <a:srgbClr val="08090A"/>
                </a:solidFill>
                <a:latin typeface="Avenir Next LT Pro" panose="020B0504020202020204" pitchFamily="34" charset="0"/>
              </a:rPr>
              <a:t> Assistant</a:t>
            </a:r>
          </a:p>
        </p:txBody>
      </p:sp>
      <p:pic>
        <p:nvPicPr>
          <p:cNvPr id="50" name="Picture 49" descr="A table with text on it&#10;&#10;Description automatically generated">
            <a:extLst>
              <a:ext uri="{FF2B5EF4-FFF2-40B4-BE49-F238E27FC236}">
                <a16:creationId xmlns:a16="http://schemas.microsoft.com/office/drawing/2014/main" id="{2419E203-CF25-C442-4427-2259E9BBD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63" y="2847730"/>
            <a:ext cx="5254452" cy="2793045"/>
          </a:xfrm>
          <a:prstGeom prst="rect">
            <a:avLst/>
          </a:prstGeom>
        </p:spPr>
      </p:pic>
      <p:sp>
        <p:nvSpPr>
          <p:cNvPr id="3" name="Text Placeholder 2">
            <a:extLst>
              <a:ext uri="{FF2B5EF4-FFF2-40B4-BE49-F238E27FC236}">
                <a16:creationId xmlns:a16="http://schemas.microsoft.com/office/drawing/2014/main" id="{586640CA-5474-40FA-0A03-D6C4D47046FD}"/>
              </a:ext>
            </a:extLst>
          </p:cNvPr>
          <p:cNvSpPr txBox="1">
            <a:spLocks/>
          </p:cNvSpPr>
          <p:nvPr/>
        </p:nvSpPr>
        <p:spPr>
          <a:xfrm>
            <a:off x="627063" y="6303035"/>
            <a:ext cx="2908913" cy="191039"/>
          </a:xfrm>
          <a:prstGeom prst="rect">
            <a:avLst/>
          </a:prstGeom>
        </p:spPr>
        <p:txBody>
          <a:bodyPr vert="horz" lIns="0" tIns="0" rIns="0" bIns="0" numCol="1" spcCol="2743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defTabSz="670575">
              <a:lnSpc>
                <a:spcPct val="100000"/>
              </a:lnSpc>
              <a:spcBef>
                <a:spcPts val="0"/>
              </a:spcBef>
              <a:buNone/>
            </a:pPr>
            <a:r>
              <a:rPr lang="en-US" sz="1050" i="0" dirty="0">
                <a:solidFill>
                  <a:schemeClr val="bg1">
                    <a:lumMod val="75000"/>
                  </a:schemeClr>
                </a:solidFill>
                <a:effectLst/>
                <a:latin typeface="Avenir LT Pro 35 Light" panose="020B0402020203020204"/>
              </a:rPr>
              <a:t>© 2023 Sierra Digital, Inc. </a:t>
            </a:r>
            <a:r>
              <a:rPr lang="en-US" sz="1050" dirty="0">
                <a:solidFill>
                  <a:schemeClr val="bg1">
                    <a:lumMod val="75000"/>
                  </a:schemeClr>
                </a:solidFill>
                <a:latin typeface="Avenir LT Pro 35 Light" panose="020B0402020203020204"/>
              </a:rPr>
              <a:t>A</a:t>
            </a:r>
            <a:r>
              <a:rPr lang="en-US" sz="1050" i="0" dirty="0">
                <a:solidFill>
                  <a:schemeClr val="bg1">
                    <a:lumMod val="75000"/>
                  </a:schemeClr>
                </a:solidFill>
                <a:effectLst/>
                <a:latin typeface="Avenir LT Pro 35 Light" panose="020B0402020203020204"/>
              </a:rPr>
              <a:t>ll rights reserved.</a:t>
            </a:r>
            <a:endParaRPr lang="en-US" sz="1050" spc="-150" dirty="0">
              <a:solidFill>
                <a:schemeClr val="bg1">
                  <a:lumMod val="75000"/>
                </a:schemeClr>
              </a:solidFill>
              <a:latin typeface="Avenir LT Pro 35 Light" panose="020B0402020203020204"/>
              <a:cs typeface="Segoe UI" panose="020B0502040204020203" pitchFamily="34" charset="0"/>
            </a:endParaRPr>
          </a:p>
        </p:txBody>
      </p:sp>
      <p:pic>
        <p:nvPicPr>
          <p:cNvPr id="13" name="Picture 12" descr="A blue and white logo&#10;&#10;Description automatically generated">
            <a:extLst>
              <a:ext uri="{FF2B5EF4-FFF2-40B4-BE49-F238E27FC236}">
                <a16:creationId xmlns:a16="http://schemas.microsoft.com/office/drawing/2014/main" id="{9084802B-87B3-4666-A9C5-450D11C4D0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473" y="6193335"/>
            <a:ext cx="3266802" cy="410440"/>
          </a:xfrm>
          <a:prstGeom prst="rect">
            <a:avLst/>
          </a:prstGeom>
        </p:spPr>
      </p:pic>
      <p:cxnSp>
        <p:nvCxnSpPr>
          <p:cNvPr id="16" name="Straight Connector 15">
            <a:extLst>
              <a:ext uri="{FF2B5EF4-FFF2-40B4-BE49-F238E27FC236}">
                <a16:creationId xmlns:a16="http://schemas.microsoft.com/office/drawing/2014/main" id="{E7056B17-33A4-E28D-0F2C-821E9E193520}"/>
              </a:ext>
            </a:extLst>
          </p:cNvPr>
          <p:cNvCxnSpPr>
            <a:cxnSpLocks/>
          </p:cNvCxnSpPr>
          <p:nvPr/>
        </p:nvCxnSpPr>
        <p:spPr>
          <a:xfrm>
            <a:off x="627063" y="6025661"/>
            <a:ext cx="1084421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black background with white text&#10;&#10;Description automatically generated">
            <a:extLst>
              <a:ext uri="{FF2B5EF4-FFF2-40B4-BE49-F238E27FC236}">
                <a16:creationId xmlns:a16="http://schemas.microsoft.com/office/drawing/2014/main" id="{8FA55BB5-8F3A-4CF5-AC10-87A866D404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4142" y="4881623"/>
            <a:ext cx="2506865" cy="842989"/>
          </a:xfrm>
          <a:prstGeom prst="rect">
            <a:avLst/>
          </a:prstGeom>
        </p:spPr>
      </p:pic>
    </p:spTree>
    <p:extLst>
      <p:ext uri="{BB962C8B-B14F-4D97-AF65-F5344CB8AC3E}">
        <p14:creationId xmlns:p14="http://schemas.microsoft.com/office/powerpoint/2010/main" val="1860853070"/>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FDCB9253CBF744ACB4ECFB74E3B433" ma:contentTypeVersion="17" ma:contentTypeDescription="Create a new document." ma:contentTypeScope="" ma:versionID="c9abefb1ccfa1664e5a1d1cb4c8265c7">
  <xsd:schema xmlns:xsd="http://www.w3.org/2001/XMLSchema" xmlns:xs="http://www.w3.org/2001/XMLSchema" xmlns:p="http://schemas.microsoft.com/office/2006/metadata/properties" xmlns:ns2="db4d3561-f59b-4ff2-8e94-6db084449413" xmlns:ns3="06544d85-22ab-4b51-88b8-300195d084d5" targetNamespace="http://schemas.microsoft.com/office/2006/metadata/properties" ma:root="true" ma:fieldsID="d4b616994b246b9c7f9e7f957cc12b4f" ns2:_="" ns3:_="">
    <xsd:import namespace="db4d3561-f59b-4ff2-8e94-6db084449413"/>
    <xsd:import namespace="06544d85-22ab-4b51-88b8-300195d08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Lea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4d3561-f59b-4ff2-8e94-6db0844494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24dd6dc-676e-4831-925f-99291ec3a14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Leader" ma:index="23" nillable="true" ma:displayName="Leader" ma:format="Dropdown" ma:list="UserInfo" ma:SharePointGroup="0" ma:internalName="Lead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6544d85-22ab-4b51-88b8-300195d084d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49324cfe-deb2-4eb5-8f99-ea167ef80638}" ma:internalName="TaxCatchAll" ma:showField="CatchAllData" ma:web="06544d85-22ab-4b51-88b8-300195d084d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6544d85-22ab-4b51-88b8-300195d084d5" xsi:nil="true"/>
    <lcf76f155ced4ddcb4097134ff3c332f xmlns="db4d3561-f59b-4ff2-8e94-6db084449413">
      <Terms xmlns="http://schemas.microsoft.com/office/infopath/2007/PartnerControls"/>
    </lcf76f155ced4ddcb4097134ff3c332f>
    <Leader xmlns="db4d3561-f59b-4ff2-8e94-6db084449413">
      <UserInfo>
        <DisplayName/>
        <AccountId xsi:nil="true"/>
        <AccountType/>
      </UserInfo>
    </Leader>
  </documentManagement>
</p:properties>
</file>

<file path=customXml/itemProps1.xml><?xml version="1.0" encoding="utf-8"?>
<ds:datastoreItem xmlns:ds="http://schemas.openxmlformats.org/officeDocument/2006/customXml" ds:itemID="{2D901734-E8B0-431F-BDEB-FFA0DDB565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4d3561-f59b-4ff2-8e94-6db084449413"/>
    <ds:schemaRef ds:uri="06544d85-22ab-4b51-88b8-300195d08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F7329A-2662-4BC4-83EB-277B33730D3A}">
  <ds:schemaRefs>
    <ds:schemaRef ds:uri="http://schemas.microsoft.com/sharepoint/v3/contenttype/forms"/>
  </ds:schemaRefs>
</ds:datastoreItem>
</file>

<file path=customXml/itemProps3.xml><?xml version="1.0" encoding="utf-8"?>
<ds:datastoreItem xmlns:ds="http://schemas.openxmlformats.org/officeDocument/2006/customXml" ds:itemID="{177EC54A-737D-45EC-BD8E-36BF49994675}">
  <ds:schemaRefs>
    <ds:schemaRef ds:uri="http://schemas.microsoft.com/office/2006/metadata/properties"/>
    <ds:schemaRef ds:uri="http://schemas.microsoft.com/office/infopath/2007/PartnerControls"/>
    <ds:schemaRef ds:uri="06544d85-22ab-4b51-88b8-300195d084d5"/>
    <ds:schemaRef ds:uri="db4d3561-f59b-4ff2-8e94-6db084449413"/>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8340</TotalTime>
  <Words>199</Words>
  <Application>Microsoft Office PowerPoint</Application>
  <PresentationFormat>Custom</PresentationFormat>
  <Paragraphs>12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2013 - 2022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Merrill</dc:creator>
  <cp:lastModifiedBy>Rajesh Kanna Udhayakumar</cp:lastModifiedBy>
  <cp:revision>148</cp:revision>
  <dcterms:created xsi:type="dcterms:W3CDTF">2023-03-16T18:21:02Z</dcterms:created>
  <dcterms:modified xsi:type="dcterms:W3CDTF">2024-05-09T20:58:58Z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0x01010028FDCB9253CBF744ACB4ECFB74E3B433</vt:lpwstr>
  </property>
  <property fmtid="{D5CDD505-2E9C-101B-9397-08002B2CF9AE}" pid="3" name="MediaServiceImageTags">
    <vt:lpwstr/>
  </property>
</Properties>
</file>